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55.png" ContentType="image/png"/>
  <Override PartName="/ppt/media/image54.png" ContentType="image/png"/>
  <Override PartName="/ppt/media/image53.png" ContentType="image/png"/>
  <Override PartName="/ppt/media/image52.svg" ContentType="image/svg"/>
  <Override PartName="/ppt/media/image51.png" ContentType="image/png"/>
  <Override PartName="/ppt/media/image4.jpeg" ContentType="image/jpeg"/>
  <Override PartName="/ppt/media/image50.svg" ContentType="image/svg"/>
  <Override PartName="/ppt/media/image49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5.jpeg" ContentType="image/jpeg"/>
  <Override PartName="/ppt/media/image40.png" ContentType="image/png"/>
  <Override PartName="/ppt/media/image47.png" ContentType="image/png"/>
  <Override PartName="/ppt/media/image17.png" ContentType="image/png"/>
  <Override PartName="/ppt/media/image1.jpeg" ContentType="image/jpeg"/>
  <Override PartName="/ppt/media/image21.png" ContentType="image/png"/>
  <Override PartName="/ppt/media/image58.png" ContentType="image/png"/>
  <Override PartName="/ppt/media/image19.png" ContentType="image/png"/>
  <Override PartName="/ppt/media/image33.png" ContentType="image/png"/>
  <Override PartName="/ppt/media/image20.svg" ContentType="image/svg"/>
  <Override PartName="/ppt/media/image69.png" ContentType="image/png"/>
  <Override PartName="/ppt/media/image32.png" ContentType="image/png"/>
  <Override PartName="/ppt/media/image56.svg" ContentType="image/svg"/>
  <Override PartName="/ppt/media/image42.png" ContentType="image/png"/>
  <Override PartName="/ppt/media/image67.png" ContentType="image/png"/>
  <Override PartName="/ppt/media/image30.png" ContentType="image/png"/>
  <Override PartName="/ppt/media/image65.png" ContentType="image/png"/>
  <Override PartName="/ppt/media/image61.svg" ContentType="image/svg"/>
  <Override PartName="/ppt/media/image29.png" ContentType="image/png"/>
  <Override PartName="/ppt/media/image25.png" ContentType="image/png"/>
  <Override PartName="/ppt/media/image62.png" ContentType="image/png"/>
  <Override PartName="/ppt/media/image64.png" ContentType="image/png"/>
  <Override PartName="/ppt/media/image27.png" ContentType="image/png"/>
  <Override PartName="/ppt/media/image23.png" ContentType="image/png"/>
  <Override PartName="/ppt/media/image60.png" ContentType="image/png"/>
  <Override PartName="/ppt/media/image71.png" ContentType="image/png"/>
  <Override PartName="/ppt/media/image6.jpeg" ContentType="image/jpeg"/>
  <Override PartName="/ppt/media/image12.jpeg" ContentType="image/jpeg"/>
  <Override PartName="/ppt/media/image18.png" ContentType="image/png"/>
  <Override PartName="/ppt/media/image57.png" ContentType="image/png"/>
  <Override PartName="/ppt/media/image66.svg" ContentType="image/svg"/>
  <Override PartName="/ppt/media/image22.png" ContentType="image/png"/>
  <Override PartName="/ppt/media/image59.png" ContentType="image/png"/>
  <Override PartName="/ppt/media/image70.svg" ContentType="image/svg"/>
  <Override PartName="/ppt/media/image68.svg" ContentType="image/svg"/>
  <Override PartName="/ppt/media/image24.png" ContentType="image/png"/>
  <Override PartName="/ppt/media/image10.jpeg" ContentType="image/jpeg"/>
  <Override PartName="/ppt/media/image63.png" ContentType="image/png"/>
  <Override PartName="/ppt/media/image16.png" ContentType="image/png"/>
  <Override PartName="/ppt/media/image7.jpeg" ContentType="image/jpeg"/>
  <Override PartName="/ppt/media/image11.jpeg" ContentType="image/jpeg"/>
  <Override PartName="/ppt/media/image26.png" ContentType="image/png"/>
  <Override PartName="/ppt/media/image8.jpeg" ContentType="image/jpeg"/>
  <Override PartName="/ppt/media/image38.png" ContentType="image/png"/>
  <Override PartName="/ppt/media/image14.jpeg" ContentType="image/jpeg"/>
  <Override PartName="/ppt/media/image28.png" ContentType="image/png"/>
  <Override PartName="/ppt/media/image13.jpeg" ContentType="image/jpeg"/>
  <Override PartName="/ppt/media/image15.jpeg" ContentType="image/jpeg"/>
  <Override PartName="/ppt/media/image48.png" ContentType="image/png"/>
  <Override PartName="/ppt/media/image2.jpeg" ContentType="image/jpeg"/>
  <Override PartName="/ppt/media/image31.png" ContentType="image/png"/>
  <Override PartName="/ppt/media/image34.png" ContentType="image/png"/>
  <Override PartName="/ppt/media/image35.png" ContentType="image/png"/>
  <Override PartName="/ppt/media/image9.jpeg" ContentType="image/jpeg"/>
  <Override PartName="/ppt/media/image36.png" ContentType="image/png"/>
  <Override PartName="/ppt/media/image37.png" ContentType="image/png"/>
  <Override PartName="/ppt/media/image39.png" ContentType="image/png"/>
  <Override PartName="/ppt/media/image3.jpeg" ContentType="image/jpeg"/>
  <Override PartName="/ppt/media/image4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50" Type="http://schemas.openxmlformats.org/officeDocument/2006/relationships/slide" Target="slides/slide25.xml"/><Relationship Id="rId51" Type="http://schemas.openxmlformats.org/officeDocument/2006/relationships/slide" Target="slides/slide26.xml"/><Relationship Id="rId52" Type="http://schemas.openxmlformats.org/officeDocument/2006/relationships/slide" Target="slides/slide27.xml"/><Relationship Id="rId53" Type="http://schemas.openxmlformats.org/officeDocument/2006/relationships/slide" Target="slides/slide28.xml"/><Relationship Id="rId54" Type="http://schemas.openxmlformats.org/officeDocument/2006/relationships/slide" Target="slides/slide29.xml"/><Relationship Id="rId55" Type="http://schemas.openxmlformats.org/officeDocument/2006/relationships/slide" Target="slides/slide30.xml"/><Relationship Id="rId56" Type="http://schemas.openxmlformats.org/officeDocument/2006/relationships/slide" Target="slides/slide31.xml"/><Relationship Id="rId57" Type="http://schemas.openxmlformats.org/officeDocument/2006/relationships/slide" Target="slides/slide32.xml"/><Relationship Id="rId58" Type="http://schemas.openxmlformats.org/officeDocument/2006/relationships/slide" Target="slides/slide33.xml"/><Relationship Id="rId59" Type="http://schemas.openxmlformats.org/officeDocument/2006/relationships/slide" Target="slides/slide34.xml"/><Relationship Id="rId6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67C6A6C-735F-40FC-A7D8-8BFB7190388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0840" cy="231048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49520" cy="269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4"/>
          </p:nvPr>
        </p:nvSpPr>
        <p:spPr>
          <a:xfrm>
            <a:off x="6905520" y="6513480"/>
            <a:ext cx="5279400" cy="34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3AB4826-2A41-4EC9-9FFE-CA6DB6DA19CA}" type="slidenum"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 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2 строки +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svg"/><Relationship Id="rId4" Type="http://schemas.openxmlformats.org/officeDocument/2006/relationships/slideLayout" Target="../slideLayouts/slideLayout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svg"/><Relationship Id="rId3" Type="http://schemas.openxmlformats.org/officeDocument/2006/relationships/slideLayout" Target="../slideLayouts/slideLayout8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svg"/><Relationship Id="rId5" Type="http://schemas.openxmlformats.org/officeDocument/2006/relationships/slideLayout" Target="../slideLayouts/slideLayout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sv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0.png"/><Relationship Id="rId3" Type="http://schemas.openxmlformats.org/officeDocument/2006/relationships/image" Target="../media/image61.sv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8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3.png"/><Relationship Id="rId3" Type="http://schemas.openxmlformats.org/officeDocument/2006/relationships/image" Target="../media/image65.png"/><Relationship Id="rId4" Type="http://schemas.openxmlformats.org/officeDocument/2006/relationships/image" Target="../media/image66.svg"/><Relationship Id="rId5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3.png"/><Relationship Id="rId3" Type="http://schemas.openxmlformats.org/officeDocument/2006/relationships/image" Target="../media/image67.png"/><Relationship Id="rId4" Type="http://schemas.openxmlformats.org/officeDocument/2006/relationships/image" Target="../media/image68.svg"/><Relationship Id="rId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3.png"/><Relationship Id="rId3" Type="http://schemas.openxmlformats.org/officeDocument/2006/relationships/image" Target="../media/image69.png"/><Relationship Id="rId4" Type="http://schemas.openxmlformats.org/officeDocument/2006/relationships/image" Target="../media/image70.svg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slideLayout" Target="../slideLayouts/slideLayout1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4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9" Type="http://schemas.openxmlformats.org/officeDocument/2006/relationships/image" Target="../media/image20.svg"/><Relationship Id="rId10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61000" y="692640"/>
            <a:ext cx="7988760" cy="25581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600" spc="-1" strike="noStrike">
                <a:solidFill>
                  <a:srgbClr val="ffffff"/>
                </a:solidFill>
                <a:latin typeface="Konfur Medium"/>
                <a:ea typeface="Arial"/>
              </a:rPr>
              <a:t>Зачем в ML нужны производная, GPU и алгоритмы</a:t>
            </a:r>
            <a:endParaRPr b="0" lang="en-US" sz="5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2502000" y="5209200"/>
            <a:ext cx="4460040" cy="4993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Lab Grotesque K"/>
                <a:ea typeface="Arial"/>
              </a:rPr>
              <a:t>Александр Панкратов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2502000" y="5790960"/>
            <a:ext cx="4460040" cy="756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700" spc="-1" strike="noStrike">
                <a:solidFill>
                  <a:schemeClr val="dk1"/>
                </a:solidFill>
                <a:latin typeface="Lab Grotesque K"/>
                <a:ea typeface="Arial"/>
              </a:rPr>
              <a:t>Разработчик машинного обучения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288000" y="4572000"/>
            <a:ext cx="2057400" cy="20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26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Есть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316840" y="3645000"/>
            <a:ext cx="6528600" cy="157824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5280840" y="5256000"/>
            <a:ext cx="662724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lambdalabs.com/blog/inference-benchmark-stable-diffusion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757080" y="5257800"/>
            <a:ext cx="42156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https://github.com/ggerganov/llama.cpp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685080" y="5691600"/>
            <a:ext cx="423396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chemeClr val="accent3"/>
                </a:solidFill>
                <a:latin typeface="Lab Grotesque K"/>
                <a:ea typeface="Arial"/>
              </a:rPr>
              <a:t>С GPU быстрее в 10-14 раз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6400800" y="5691600"/>
            <a:ext cx="424008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chemeClr val="accent3"/>
                </a:solidFill>
                <a:latin typeface="Lab Grotesque K"/>
                <a:ea typeface="Arial"/>
              </a:rPr>
              <a:t>С GPU быстрее в 17-35 раз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649800" y="1864800"/>
            <a:ext cx="4400640" cy="336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3200400" y="362160"/>
            <a:ext cx="6036120" cy="603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7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80" name="PlaceHolder 18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addmm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612000" y="1708200"/>
            <a:ext cx="10513080" cy="3972240"/>
          </a:xfrm>
          <a:prstGeom prst="rect">
            <a:avLst/>
          </a:prstGeom>
          <a:ln w="0">
            <a:noFill/>
          </a:ln>
        </p:spPr>
      </p:pic>
      <p:sp>
        <p:nvSpPr>
          <p:cNvPr id="82" name=""/>
          <p:cNvSpPr/>
          <p:nvPr/>
        </p:nvSpPr>
        <p:spPr>
          <a:xfrm>
            <a:off x="54216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https://pytorch.org/docs/2.4/generated/torch.addmm.html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614160" y="2057760"/>
            <a:ext cx="10939680" cy="3225600"/>
          </a:xfrm>
          <a:prstGeom prst="rect">
            <a:avLst/>
          </a:prstGeom>
          <a:ln w="0">
            <a:noFill/>
          </a:ln>
        </p:spPr>
      </p:pic>
      <p:sp>
        <p:nvSpPr>
          <p:cNvPr id="84" name=""/>
          <p:cNvSpPr/>
          <p:nvPr/>
        </p:nvSpPr>
        <p:spPr>
          <a:xfrm>
            <a:off x="54180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https://charchithowitzer.medium.com/matrix-multiplication-why-is-it-a-big-deal-cc8ef7490008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21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Как умножать матрицы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613800" y="5553360"/>
            <a:ext cx="6321600" cy="61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9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88" name="PlaceHolder 20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convolution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612000" y="1708560"/>
            <a:ext cx="10515240" cy="3972960"/>
          </a:xfrm>
          <a:prstGeom prst="rect">
            <a:avLst/>
          </a:prstGeom>
          <a:ln w="0">
            <a:noFill/>
          </a:ln>
        </p:spPr>
      </p:pic>
      <p:sp>
        <p:nvSpPr>
          <p:cNvPr id="90" name=""/>
          <p:cNvSpPr/>
          <p:nvPr/>
        </p:nvSpPr>
        <p:spPr>
          <a:xfrm>
            <a:off x="54252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https://pytorch.org/docs/2.4/generated/torch.nn.Conv1d.html#torch.nn.Conv1d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rcRect l="0" t="0" r="2417" b="4839"/>
          <a:stretch/>
        </p:blipFill>
        <p:spPr>
          <a:xfrm>
            <a:off x="1371600" y="1371600"/>
            <a:ext cx="9226440" cy="449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6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Внутри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rcRect l="0" t="9662" r="0" b="0"/>
          <a:stretch/>
        </p:blipFill>
        <p:spPr>
          <a:xfrm>
            <a:off x="623880" y="1442880"/>
            <a:ext cx="7842600" cy="472680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54180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https://developer.nvidia.com/blog/cuda-refresher-cuda-programming-model/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22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streaming multiprocessor?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>
            <a:off x="114372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https://docs.nvidia.com/cuda/cuda-c-programming-guide/index.html#architecture-7-x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623880" y="1143000"/>
            <a:ext cx="10493640" cy="389268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rcRect l="0" t="39577" r="0" b="0"/>
          <a:stretch/>
        </p:blipFill>
        <p:spPr>
          <a:xfrm>
            <a:off x="623880" y="5234400"/>
            <a:ext cx="8483760" cy="91188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623880" y="2286000"/>
            <a:ext cx="3945600" cy="274968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649800" y="1313280"/>
            <a:ext cx="5216400" cy="334440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649800" y="4659840"/>
            <a:ext cx="9177840" cy="165240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28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Давайте просто купим больше CPU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23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Параллельные вычисления сложны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914400" y="1600200"/>
            <a:ext cx="9836280" cy="400716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914760" y="57150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https://docs.nvidia.com/deeplearning/performance/dl-performance-fully-connected/index.html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"/>
          <p:cNvSpPr/>
          <p:nvPr/>
        </p:nvSpPr>
        <p:spPr>
          <a:xfrm>
            <a:off x="9516600" y="2286000"/>
            <a:ext cx="1369440" cy="17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chemeClr val="accent2">
                    <a:lumMod val="75000"/>
                  </a:schemeClr>
                </a:solidFill>
                <a:latin typeface="Lab Grotesque K"/>
                <a:ea typeface="Arial"/>
              </a:rPr>
              <a:t>33708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chemeClr val="accent1">
                    <a:lumMod val="75000"/>
                  </a:schemeClr>
                </a:solidFill>
                <a:latin typeface="Lab Grotesque K"/>
                <a:ea typeface="Arial"/>
              </a:rPr>
              <a:t>33712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обсудим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86000" y="1600200"/>
            <a:ext cx="10941120" cy="4748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Для чего в точности нам нужны GPU, и не лучше ли Контуру купить чугунный мост вместо GPU-серверов?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Что именно нужно проделать с производной, чтобы нейросеть обучалась.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Где и зачем в МЛ приходится сесть и написать хороший код.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24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Параллельные вычисления сложны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847800" y="2170800"/>
            <a:ext cx="10122480" cy="285588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1144440" y="6400800"/>
            <a:ext cx="9827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https://x.com/karpathy/status/1621578354024677377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25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Но если смочь, то...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444240" y="1936800"/>
            <a:ext cx="3146760" cy="319824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3670200" y="1929600"/>
            <a:ext cx="8456040" cy="320544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781200" y="5221800"/>
            <a:ext cx="242964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Lab Grotesque K"/>
                <a:ea typeface="Arial"/>
              </a:rPr>
              <a:t>arxiv.org/abs/2205.14135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741920" y="5229720"/>
            <a:ext cx="61131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ab Grotesque K"/>
                <a:ea typeface="Arial"/>
              </a:rPr>
              <a:t>huggingface.co/docs/transformers/en/perf_infer_gpu_one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1120" cy="849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Производная и её друзья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30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Вспомнить всё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7284960" y="2658600"/>
            <a:ext cx="3494880" cy="149472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88000" y="1587600"/>
            <a:ext cx="6612120" cy="496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34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Шарики и горки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31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Шарики и горки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082600" y="1292400"/>
            <a:ext cx="7471440" cy="560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33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Шарики и горки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35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Шарики и горки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13800" y="2057400"/>
            <a:ext cx="3866400" cy="59940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571680" y="3007800"/>
            <a:ext cx="2856960" cy="151380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041" t="15413" r="24457" b="7913"/>
          <a:stretch/>
        </p:blipFill>
        <p:spPr>
          <a:xfrm>
            <a:off x="4650840" y="217440"/>
            <a:ext cx="6285960" cy="662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29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28" name="PlaceHolder 32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Декомпозиция и chain Rule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667080" y="1828800"/>
            <a:ext cx="501048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46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31" name="PlaceHolder 47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Декомпозиция и chain Rule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667080" y="1828800"/>
            <a:ext cx="5010480" cy="274284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6472800" y="1720800"/>
            <a:ext cx="4152600" cy="378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44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135" name="PlaceHolder 45"/>
          <p:cNvSpPr/>
          <p:nvPr/>
        </p:nvSpPr>
        <p:spPr>
          <a:xfrm>
            <a:off x="624240" y="47700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Декомпозиция и chain Rule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733680" y="2057400"/>
            <a:ext cx="4523760" cy="332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36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Обучаем модель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37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343400" y="1600200"/>
            <a:ext cx="6661440" cy="475776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493200" y="1444320"/>
            <a:ext cx="3164400" cy="52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3272400"/>
            <a:ext cx="10941120" cy="849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Зачем дата-Сатанисту </a:t>
            </a:r>
            <a:br>
              <a:rPr sz="4400"/>
            </a:b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GPU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42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Обучаем модель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43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rcRect l="0" t="82143" r="0" b="0"/>
          <a:stretch/>
        </p:blipFill>
        <p:spPr>
          <a:xfrm>
            <a:off x="541800" y="3664800"/>
            <a:ext cx="4523760" cy="72900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343400" y="1600200"/>
            <a:ext cx="6661440" cy="475776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4"/>
          <a:stretch/>
        </p:blipFill>
        <p:spPr>
          <a:xfrm>
            <a:off x="643680" y="2887200"/>
            <a:ext cx="4156920" cy="89748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5"/>
          <a:stretch/>
        </p:blipFill>
        <p:spPr>
          <a:xfrm>
            <a:off x="493200" y="1443960"/>
            <a:ext cx="3164400" cy="52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rcRect l="13855" t="11675" r="16838" b="12088"/>
          <a:stretch/>
        </p:blipFill>
        <p:spPr>
          <a:xfrm>
            <a:off x="6193440" y="541800"/>
            <a:ext cx="495000" cy="54432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rcRect l="13855" t="11675" r="16838" b="12088"/>
          <a:stretch/>
        </p:blipFill>
        <p:spPr>
          <a:xfrm>
            <a:off x="3272760" y="562320"/>
            <a:ext cx="495000" cy="544320"/>
          </a:xfrm>
          <a:prstGeom prst="rect">
            <a:avLst/>
          </a:prstGeom>
          <a:ln w="0">
            <a:noFill/>
          </a:ln>
        </p:spPr>
      </p:pic>
      <p:sp>
        <p:nvSpPr>
          <p:cNvPr id="149" name="PlaceHolder 40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Мы  есть      PyTorch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2626920"/>
            <a:ext cx="12191760" cy="217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rcRect l="13855" t="11675" r="16838" b="12088"/>
          <a:stretch/>
        </p:blipFill>
        <p:spPr>
          <a:xfrm>
            <a:off x="6193440" y="541800"/>
            <a:ext cx="495000" cy="54432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rcRect l="13855" t="11675" r="16838" b="12088"/>
          <a:stretch/>
        </p:blipFill>
        <p:spPr>
          <a:xfrm>
            <a:off x="3272760" y="562320"/>
            <a:ext cx="495000" cy="544320"/>
          </a:xfrm>
          <a:prstGeom prst="rect">
            <a:avLst/>
          </a:prstGeom>
          <a:ln w="0">
            <a:noFill/>
          </a:ln>
        </p:spPr>
      </p:pic>
      <p:sp>
        <p:nvSpPr>
          <p:cNvPr id="153" name="PlaceHolder 38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Мы  есть      PyTorch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360" y="2385360"/>
            <a:ext cx="12191760" cy="264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rcRect l="13855" t="11675" r="16838" b="12088"/>
          <a:stretch/>
        </p:blipFill>
        <p:spPr>
          <a:xfrm>
            <a:off x="6193440" y="541800"/>
            <a:ext cx="495000" cy="54432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rcRect l="13855" t="11675" r="16838" b="12088"/>
          <a:stretch/>
        </p:blipFill>
        <p:spPr>
          <a:xfrm>
            <a:off x="3272760" y="562320"/>
            <a:ext cx="495000" cy="544320"/>
          </a:xfrm>
          <a:prstGeom prst="rect">
            <a:avLst/>
          </a:prstGeom>
          <a:ln w="0">
            <a:noFill/>
          </a:ln>
        </p:spPr>
      </p:pic>
      <p:sp>
        <p:nvSpPr>
          <p:cNvPr id="157" name="PlaceHolder 41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Мы  есть      PyTorch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2152800"/>
            <a:ext cx="12191760" cy="310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100960" y="1681200"/>
            <a:ext cx="7619760" cy="4285800"/>
          </a:xfrm>
          <a:prstGeom prst="rect">
            <a:avLst/>
          </a:prstGeom>
          <a:ln w="0">
            <a:noFill/>
          </a:ln>
        </p:spPr>
      </p:pic>
      <p:sp>
        <p:nvSpPr>
          <p:cNvPr id="160" name="PlaceHolder 50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Спасибо за внимание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1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2514960" y="2057760"/>
            <a:ext cx="6855120" cy="4569120"/>
          </a:xfrm>
          <a:prstGeom prst="rect">
            <a:avLst/>
          </a:prstGeom>
          <a:ln w="0">
            <a:noFill/>
          </a:ln>
        </p:spPr>
      </p:pic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514960" y="1311840"/>
            <a:ext cx="6855120" cy="743400"/>
          </a:xfrm>
          <a:prstGeom prst="rect">
            <a:avLst/>
          </a:prstGeom>
          <a:ln w="0">
            <a:noFill/>
          </a:ln>
        </p:spPr>
      </p:pic>
      <p:pic>
        <p:nvPicPr>
          <p:cNvPr id="38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rot="21404400">
            <a:off x="5293080" y="3655440"/>
            <a:ext cx="1256760" cy="136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2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8640000" y="3886200"/>
            <a:ext cx="3473280" cy="2844360"/>
          </a:xfrm>
          <a:prstGeom prst="rect">
            <a:avLst/>
          </a:prstGeom>
          <a:ln w="0"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0" y="5820120"/>
            <a:ext cx="5598000" cy="103536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3200400" y="1672200"/>
            <a:ext cx="3297960" cy="3297960"/>
          </a:xfrm>
          <a:prstGeom prst="rect">
            <a:avLst/>
          </a:prstGeom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4"/>
          <a:stretch/>
        </p:blipFill>
        <p:spPr>
          <a:xfrm>
            <a:off x="2406600" y="3043800"/>
            <a:ext cx="1294200" cy="707040"/>
          </a:xfrm>
          <a:prstGeom prst="rect">
            <a:avLst/>
          </a:prstGeom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5"/>
          <a:stretch/>
        </p:blipFill>
        <p:spPr>
          <a:xfrm>
            <a:off x="6078600" y="3044160"/>
            <a:ext cx="1294200" cy="70704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6"/>
          <a:stretch/>
        </p:blipFill>
        <p:spPr>
          <a:xfrm rot="1998000">
            <a:off x="9596160" y="3995640"/>
            <a:ext cx="1294200" cy="70704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7"/>
          <a:stretch/>
        </p:blipFill>
        <p:spPr>
          <a:xfrm>
            <a:off x="7425000" y="2203200"/>
            <a:ext cx="2366280" cy="236628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442440" y="2442600"/>
            <a:ext cx="1805400" cy="196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4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скальпель и микроскоп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698400" y="2487240"/>
            <a:ext cx="10627560" cy="2359800"/>
          </a:xfrm>
          <a:prstGeom prst="rect">
            <a:avLst/>
          </a:prstGeom>
          <a:ln w="0">
            <a:noFill/>
          </a:ln>
        </p:spPr>
      </p:pic>
      <p:sp>
        <p:nvSpPr>
          <p:cNvPr id="50" name=""/>
          <p:cNvSpPr/>
          <p:nvPr/>
        </p:nvSpPr>
        <p:spPr>
          <a:xfrm>
            <a:off x="5234400" y="3272400"/>
            <a:ext cx="5029200" cy="360"/>
          </a:xfrm>
          <a:prstGeom prst="line">
            <a:avLst/>
          </a:prstGeom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800" rIns="118800" tIns="-73800" bIns="-738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51" name=""/>
          <p:cNvSpPr/>
          <p:nvPr/>
        </p:nvSpPr>
        <p:spPr>
          <a:xfrm>
            <a:off x="9192600" y="2768400"/>
            <a:ext cx="1395000" cy="360"/>
          </a:xfrm>
          <a:prstGeom prst="line">
            <a:avLst/>
          </a:prstGeom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800" rIns="118800" tIns="-73800" bIns="-738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3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нет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2345040"/>
            <a:ext cx="12189240" cy="284400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rcRect l="46611" t="0" r="0" b="0"/>
          <a:stretch/>
        </p:blipFill>
        <p:spPr>
          <a:xfrm rot="5362800">
            <a:off x="3521160" y="2614680"/>
            <a:ext cx="327960" cy="196200"/>
          </a:xfrm>
          <a:prstGeom prst="rect">
            <a:avLst/>
          </a:prstGeom>
          <a:ln w="0">
            <a:noFill/>
          </a:ln>
        </p:spPr>
      </p:pic>
      <p:sp>
        <p:nvSpPr>
          <p:cNvPr id="55" name=""/>
          <p:cNvSpPr/>
          <p:nvPr/>
        </p:nvSpPr>
        <p:spPr>
          <a:xfrm>
            <a:off x="842400" y="3029760"/>
            <a:ext cx="11310840" cy="50328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48960" y="2428200"/>
            <a:ext cx="1140480" cy="5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007f"/>
                </a:solidFill>
                <a:latin typeface="Lab Grotesque K"/>
                <a:ea typeface="Arial"/>
              </a:rPr>
              <a:t>CPU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5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Есть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rcRect l="0" t="0" r="0" b="31563"/>
          <a:stretch/>
        </p:blipFill>
        <p:spPr>
          <a:xfrm>
            <a:off x="0" y="1337040"/>
            <a:ext cx="12189240" cy="194508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360" y="3519360"/>
            <a:ext cx="12189240" cy="2146320"/>
          </a:xfrm>
          <a:prstGeom prst="rect">
            <a:avLst/>
          </a:prstGeom>
          <a:ln w="0">
            <a:noFill/>
          </a:ln>
        </p:spPr>
      </p:pic>
      <p:sp>
        <p:nvSpPr>
          <p:cNvPr id="60" name=""/>
          <p:cNvSpPr/>
          <p:nvPr/>
        </p:nvSpPr>
        <p:spPr>
          <a:xfrm>
            <a:off x="2971800" y="5787000"/>
            <a:ext cx="6398280" cy="198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  <a:ea typeface="Arial"/>
              </a:rPr>
              <a:t>2235 / (148.755  + 146.863) ≈ 7.56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  <a:ea typeface="Arial"/>
              </a:rPr>
              <a:t>1195 / 3340*2432 / (52.891 + 51.405) ≈ 8.34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842400" y="2021400"/>
            <a:ext cx="11310840" cy="50328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3"/>
          <a:srcRect l="46611" t="0" r="0" b="0"/>
          <a:stretch/>
        </p:blipFill>
        <p:spPr>
          <a:xfrm rot="5362800">
            <a:off x="7012440" y="3806280"/>
            <a:ext cx="327960" cy="19620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4"/>
          <a:srcRect l="46611" t="0" r="0" b="0"/>
          <a:stretch/>
        </p:blipFill>
        <p:spPr>
          <a:xfrm rot="5362800">
            <a:off x="4991040" y="1592280"/>
            <a:ext cx="327960" cy="19620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/>
          <p:nvPr/>
        </p:nvSpPr>
        <p:spPr>
          <a:xfrm>
            <a:off x="842760" y="4572000"/>
            <a:ext cx="11310840" cy="27288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843120" y="4140000"/>
            <a:ext cx="11310840" cy="27288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8600" y="1420200"/>
            <a:ext cx="1140480" cy="5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007f"/>
                </a:solidFill>
                <a:latin typeface="Lab Grotesque K"/>
                <a:ea typeface="Arial"/>
              </a:rPr>
              <a:t>CPU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48960" y="3616200"/>
            <a:ext cx="1140480" cy="5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007f"/>
                </a:solidFill>
                <a:latin typeface="Lab Grotesque K"/>
                <a:ea typeface="Arial"/>
              </a:rPr>
              <a:t>GPU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27"/>
          <p:cNvSpPr/>
          <p:nvPr/>
        </p:nvSpPr>
        <p:spPr>
          <a:xfrm>
            <a:off x="623880" y="476640"/>
            <a:ext cx="109411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Есть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565200" y="6251760"/>
            <a:ext cx="639288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https://ietresearch.onlinelibrary.wiley.com/doi/full/10.1049/joe.2018.9178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631800" y="1371600"/>
            <a:ext cx="6398280" cy="47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Тheme Kontur</Template>
  <TotalTime>2684</TotalTime>
  <Application>LibreOffice/24.2.6.2$Linux_X86_64 LibreOffice_project/420$Build-2</Application>
  <AppVersion>15.0000</AppVersion>
  <Words>63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  <dc:description/>
  <dc:language>en-US</dc:language>
  <cp:lastModifiedBy/>
  <cp:lastPrinted>2024-10-06T16:16:30Z</cp:lastPrinted>
  <dcterms:modified xsi:type="dcterms:W3CDTF">2024-10-10T20:51:49Z</dcterms:modified>
  <cp:revision>328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